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2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4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088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79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62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7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099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3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135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2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94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907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3F03A-9DA5-436E-8424-355FCF1BDA31}" type="datetimeFigureOut">
              <a:rPr lang="en-US" smtClean="0"/>
              <a:t>8/10/2020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0100F-B22C-4475-874B-A3C358F009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572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tif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Neulasta</a:t>
            </a:r>
            <a:r>
              <a:rPr lang="en-US" b="1" dirty="0"/>
              <a:t> </a:t>
            </a:r>
            <a:r>
              <a:rPr lang="en-US" b="1" dirty="0" err="1"/>
              <a:t>Onpro</a:t>
            </a:r>
            <a:br>
              <a:rPr lang="en-US" dirty="0"/>
            </a:br>
            <a:r>
              <a:rPr lang="en-US" dirty="0"/>
              <a:t>How does the device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en-US" dirty="0"/>
              <a:t>Nurse injects the drug </a:t>
            </a:r>
            <a:r>
              <a:rPr lang="en-US" dirty="0" err="1"/>
              <a:t>Neulasta</a:t>
            </a:r>
            <a:r>
              <a:rPr lang="en-US" dirty="0"/>
              <a:t> (</a:t>
            </a:r>
            <a:r>
              <a:rPr lang="en-US" dirty="0" err="1"/>
              <a:t>pegfilgrastim</a:t>
            </a:r>
            <a:r>
              <a:rPr lang="en-US" dirty="0"/>
              <a:t>) into the on-body injector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injector is taped to back of the patient’s arm or to the abdomen</a:t>
            </a:r>
          </a:p>
        </p:txBody>
      </p:sp>
      <p:pic>
        <p:nvPicPr>
          <p:cNvPr id="1028" name="Picture 4" descr="Steps for Applying Neulasta&amp;reg; Onpro&amp;reg;- Step 2: Fill the on-body inj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1715" y="3171312"/>
            <a:ext cx="3241403" cy="284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Steps for Applying Neulasta&amp;reg; Onpro&amp;reg;- Step 4: Apply the on-body injec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315" y="3171312"/>
            <a:ext cx="3304222" cy="2899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043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Neulasta</a:t>
            </a:r>
            <a:r>
              <a:rPr lang="en-US" b="1" dirty="0"/>
              <a:t> </a:t>
            </a:r>
            <a:r>
              <a:rPr lang="en-US" b="1" dirty="0" err="1"/>
              <a:t>Onpro</a:t>
            </a:r>
            <a:br>
              <a:rPr lang="en-US" dirty="0"/>
            </a:br>
            <a:r>
              <a:rPr lang="en-US" dirty="0"/>
              <a:t>How does the device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827423"/>
          </a:xfrm>
        </p:spPr>
        <p:txBody>
          <a:bodyPr>
            <a:normAutofit fontScale="92500"/>
          </a:bodyPr>
          <a:lstStyle/>
          <a:p>
            <a:r>
              <a:rPr lang="en-US" dirty="0"/>
              <a:t>3 minutes after </a:t>
            </a:r>
            <a:r>
              <a:rPr lang="en-US" dirty="0" err="1"/>
              <a:t>Neulasta</a:t>
            </a:r>
            <a:r>
              <a:rPr lang="en-US" dirty="0"/>
              <a:t> is injected into the device, a cannula pops out to implant into the skin</a:t>
            </a:r>
            <a:br>
              <a:rPr lang="en-US" dirty="0"/>
            </a:br>
            <a:endParaRPr lang="en-US" dirty="0"/>
          </a:p>
          <a:p>
            <a:pPr marL="457200" lvl="1" indent="0">
              <a:buNone/>
            </a:pPr>
            <a:r>
              <a:rPr lang="en-US" dirty="0"/>
              <a:t>The cannula remains implanted into the skin and does not retract back into the device</a:t>
            </a:r>
            <a:br>
              <a:rPr lang="en-US" dirty="0"/>
            </a:br>
            <a:endParaRPr lang="en-US" dirty="0"/>
          </a:p>
          <a:p>
            <a:r>
              <a:rPr lang="en-US" dirty="0"/>
              <a:t>A green light on the device starts to blink and indicates that it is working properly</a:t>
            </a:r>
          </a:p>
          <a:p>
            <a:r>
              <a:rPr lang="en-US" dirty="0"/>
              <a:t>The gauge on the device should appear </a:t>
            </a:r>
            <a:r>
              <a:rPr lang="en-US" b="1" dirty="0"/>
              <a:t>FULL</a:t>
            </a:r>
          </a:p>
        </p:txBody>
      </p:sp>
      <p:pic>
        <p:nvPicPr>
          <p:cNvPr id="2050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271" y="1999535"/>
            <a:ext cx="3345271" cy="41774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C94087C-FFD5-D84A-9813-DB73B0BD126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571" t="16132"/>
          <a:stretch/>
        </p:blipFill>
        <p:spPr>
          <a:xfrm>
            <a:off x="171231" y="3014442"/>
            <a:ext cx="1081690" cy="122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705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Neulasta</a:t>
            </a:r>
            <a:r>
              <a:rPr lang="en-US" b="1" dirty="0"/>
              <a:t> </a:t>
            </a:r>
            <a:r>
              <a:rPr lang="en-US" b="1" dirty="0" err="1"/>
              <a:t>Onpro</a:t>
            </a:r>
            <a:br>
              <a:rPr lang="en-US" dirty="0"/>
            </a:br>
            <a:r>
              <a:rPr lang="en-US" dirty="0"/>
              <a:t>How does the device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About 27 hours after the device was placed, the injector will beep to let the patient know the device will start the injection</a:t>
            </a:r>
          </a:p>
          <a:p>
            <a:r>
              <a:rPr lang="en-US" dirty="0"/>
              <a:t>It takes 45 minutes to inject the dose</a:t>
            </a:r>
          </a:p>
          <a:p>
            <a:r>
              <a:rPr lang="en-US" dirty="0"/>
              <a:t>The green light blinks faster while injecting</a:t>
            </a:r>
          </a:p>
        </p:txBody>
      </p:sp>
      <p:pic>
        <p:nvPicPr>
          <p:cNvPr id="5" name="Picture 4" descr="../../../../../../../Desktop/Screen%20Shot%202016-10-14%20at%205.1">
            <a:extLst>
              <a:ext uri="{FF2B5EF4-FFF2-40B4-BE49-F238E27FC236}">
                <a16:creationId xmlns:a16="http://schemas.microsoft.com/office/drawing/2014/main" id="{7487BF80-0A24-4D4E-A3DD-1FC6C48E79BF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303" y="3862240"/>
            <a:ext cx="6038292" cy="244966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E193122-F16F-9F4C-91EE-508BAEC21F3E}"/>
              </a:ext>
            </a:extLst>
          </p:cNvPr>
          <p:cNvSpPr txBox="1">
            <a:spLocks/>
          </p:cNvSpPr>
          <p:nvPr/>
        </p:nvSpPr>
        <p:spPr>
          <a:xfrm>
            <a:off x="6019800" y="1814364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injection is complete when the green light stops blinking or it turns off</a:t>
            </a:r>
          </a:p>
          <a:p>
            <a:r>
              <a:rPr lang="en-US" dirty="0"/>
              <a:t>The gauge will read </a:t>
            </a:r>
            <a:r>
              <a:rPr lang="en-US" b="1" dirty="0"/>
              <a:t>EMPTY</a:t>
            </a:r>
          </a:p>
        </p:txBody>
      </p:sp>
    </p:spTree>
    <p:extLst>
      <p:ext uri="{BB962C8B-B14F-4D97-AF65-F5344CB8AC3E}">
        <p14:creationId xmlns:p14="http://schemas.microsoft.com/office/powerpoint/2010/main" val="119714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can go wrong with the device?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2363" y="1688004"/>
            <a:ext cx="5181600" cy="11075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1. The light can turn red.  A red light means the device is not able to function properly.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E193122-F16F-9F4C-91EE-508BAEC21F3E}"/>
              </a:ext>
            </a:extLst>
          </p:cNvPr>
          <p:cNvSpPr txBox="1">
            <a:spLocks/>
          </p:cNvSpPr>
          <p:nvPr/>
        </p:nvSpPr>
        <p:spPr>
          <a:xfrm>
            <a:off x="6019800" y="1814364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72ABE32-0E53-B547-BDFA-BCBDB4D36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45" y="2821934"/>
            <a:ext cx="4307928" cy="199699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44C044E-AA6B-6D47-ABA6-6601A5CA743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0"/>
          <a:stretch/>
        </p:blipFill>
        <p:spPr>
          <a:xfrm>
            <a:off x="6053959" y="3283419"/>
            <a:ext cx="6138041" cy="2451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CE3F810-5716-724C-AA72-20C0A40BE799}"/>
              </a:ext>
            </a:extLst>
          </p:cNvPr>
          <p:cNvSpPr/>
          <p:nvPr/>
        </p:nvSpPr>
        <p:spPr>
          <a:xfrm>
            <a:off x="5980385" y="200371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3. If the cannula accidentally pulls out of the skin, the device will leak as the drug is being administered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4B95D0-D5DE-4643-9C15-D9B2824F509D}"/>
              </a:ext>
            </a:extLst>
          </p:cNvPr>
          <p:cNvSpPr/>
          <p:nvPr/>
        </p:nvSpPr>
        <p:spPr>
          <a:xfrm>
            <a:off x="838200" y="5272854"/>
            <a:ext cx="464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2. The device may fall off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B45C7C4-7CB7-CD48-927A-FFEF857A0C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3807" y="5734519"/>
            <a:ext cx="1438712" cy="95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109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229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Neulasta Onpro How does the device work?</vt:lpstr>
      <vt:lpstr>Neulasta Onpro How does the device work?</vt:lpstr>
      <vt:lpstr>Neulasta Onpro How does the device work?</vt:lpstr>
      <vt:lpstr>What can go wrong with the device?</vt:lpstr>
    </vt:vector>
  </TitlesOfParts>
  <Company>UNC Health Care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Faso, Aimee</dc:creator>
  <cp:lastModifiedBy>Danielle File</cp:lastModifiedBy>
  <cp:revision>11</cp:revision>
  <dcterms:created xsi:type="dcterms:W3CDTF">2020-07-31T20:51:59Z</dcterms:created>
  <dcterms:modified xsi:type="dcterms:W3CDTF">2020-08-10T13:02:12Z</dcterms:modified>
</cp:coreProperties>
</file>